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PT Serif" charset="1" panose="020A0603040505020204"/>
      <p:regular r:id="rId11"/>
    </p:embeddedFont>
    <p:embeddedFont>
      <p:font typeface="PT Serif Bold" charset="1" panose="020A0703040505020204"/>
      <p:regular r:id="rId12"/>
    </p:embeddedFont>
    <p:embeddedFont>
      <p:font typeface="PT Serif Italics" charset="1" panose="020A0603040505090204"/>
      <p:regular r:id="rId13"/>
    </p:embeddedFont>
    <p:embeddedFont>
      <p:font typeface="PT Serif Bold Italics" charset="1" panose="020A0703040505090204"/>
      <p:regular r:id="rId14"/>
    </p:embeddedFont>
    <p:embeddedFont>
      <p:font typeface="Noto Sans" charset="1" panose="020B0502040504020204"/>
      <p:regular r:id="rId15"/>
    </p:embeddedFont>
    <p:embeddedFont>
      <p:font typeface="Noto Sans Bold" charset="1" panose="020B0802040504020204"/>
      <p:regular r:id="rId16"/>
    </p:embeddedFont>
    <p:embeddedFont>
      <p:font typeface="Noto Sans Italics" charset="1" panose="020B0502040504090204"/>
      <p:regular r:id="rId17"/>
    </p:embeddedFont>
    <p:embeddedFont>
      <p:font typeface="Noto Sans Bold Italics" charset="1" panose="020B0802040504090204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https://youtu.be/qLx2AlBWP-s" TargetMode="External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09786" y="7981075"/>
            <a:ext cx="2393700" cy="57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81143"/>
            <a:ext cx="9245255" cy="362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2"/>
              </a:lnSpc>
            </a:pPr>
            <a:r>
              <a:rPr lang="en-US" sz="7719">
                <a:solidFill>
                  <a:srgbClr val="FFFFFF"/>
                </a:solidFill>
                <a:latin typeface="Archivo Black"/>
              </a:rPr>
              <a:t>Robotic Arm Control via Hand </a:t>
            </a:r>
          </a:p>
          <a:p>
            <a:pPr algn="l" marL="0" indent="0" lvl="0">
              <a:lnSpc>
                <a:spcPts val="9572"/>
              </a:lnSpc>
            </a:pPr>
            <a:r>
              <a:rPr lang="en-US" sz="7719">
                <a:solidFill>
                  <a:srgbClr val="FFFFFF"/>
                </a:solidFill>
                <a:latin typeface="Archivo Black"/>
              </a:rPr>
              <a:t>Gestures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12597"/>
            <a:ext cx="4622627" cy="68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8"/>
              </a:lnSpc>
              <a:spcBef>
                <a:spcPct val="0"/>
              </a:spcBef>
            </a:pPr>
            <a:r>
              <a:rPr lang="en-US" sz="4048">
                <a:solidFill>
                  <a:srgbClr val="71CBEF"/>
                </a:solidFill>
                <a:latin typeface="Noto Sans"/>
              </a:rPr>
              <a:t>By Willem Hueffed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26497" y="1241980"/>
            <a:ext cx="763783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79700"/>
            <a:ext cx="8769352" cy="512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Render Landmarks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MP Drawing Tools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Display EE Coordinates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Tkinter?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Extend The Model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Add More Gestures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Extend Arm control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Add Base Rotation</a:t>
            </a:r>
          </a:p>
          <a:p>
            <a:pPr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68279" y="5422728"/>
            <a:ext cx="14646346" cy="0"/>
          </a:xfrm>
          <a:prstGeom prst="line">
            <a:avLst/>
          </a:prstGeom>
          <a:ln cap="flat" w="47625">
            <a:solidFill>
              <a:srgbClr val="71CB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487825" y="4463069"/>
            <a:ext cx="1919319" cy="191931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CBE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828041" y="4476196"/>
            <a:ext cx="1919319" cy="191931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CBE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63481" y="4476196"/>
            <a:ext cx="1919319" cy="191931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CBE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69759" y="4463069"/>
            <a:ext cx="1919319" cy="191931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CBE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854905" y="4830149"/>
            <a:ext cx="1185159" cy="1185159"/>
          </a:xfrm>
          <a:custGeom>
            <a:avLst/>
            <a:gdLst/>
            <a:ahLst/>
            <a:cxnLst/>
            <a:rect r="r" b="b" t="t" l="l"/>
            <a:pathLst>
              <a:path h="1185159" w="1185159">
                <a:moveTo>
                  <a:pt x="0" y="0"/>
                </a:moveTo>
                <a:lnTo>
                  <a:pt x="1185159" y="0"/>
                </a:lnTo>
                <a:lnTo>
                  <a:pt x="1185159" y="1185159"/>
                </a:lnTo>
                <a:lnTo>
                  <a:pt x="0" y="118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61961" y="4843276"/>
            <a:ext cx="1322360" cy="1322360"/>
          </a:xfrm>
          <a:custGeom>
            <a:avLst/>
            <a:gdLst/>
            <a:ahLst/>
            <a:cxnLst/>
            <a:rect r="r" b="b" t="t" l="l"/>
            <a:pathLst>
              <a:path h="1322360" w="1322360">
                <a:moveTo>
                  <a:pt x="0" y="0"/>
                </a:moveTo>
                <a:lnTo>
                  <a:pt x="1322360" y="0"/>
                </a:lnTo>
                <a:lnTo>
                  <a:pt x="1322360" y="1322360"/>
                </a:lnTo>
                <a:lnTo>
                  <a:pt x="0" y="1322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471131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400">
                <a:solidFill>
                  <a:srgbClr val="FFFFFF"/>
                </a:solidFill>
                <a:latin typeface="Archivo Black"/>
              </a:rPr>
              <a:t>Advice For Past 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85535" y="6589955"/>
            <a:ext cx="427521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Don‘t Be Afraid to Pivot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TurtleSim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9879" y="6576829"/>
            <a:ext cx="427521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Take a Deep Breath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Set It Down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536838" y="4830149"/>
            <a:ext cx="1185159" cy="1185159"/>
          </a:xfrm>
          <a:custGeom>
            <a:avLst/>
            <a:gdLst/>
            <a:ahLst/>
            <a:cxnLst/>
            <a:rect r="r" b="b" t="t" l="l"/>
            <a:pathLst>
              <a:path h="1185159" w="1185159">
                <a:moveTo>
                  <a:pt x="0" y="0"/>
                </a:moveTo>
                <a:lnTo>
                  <a:pt x="1185160" y="0"/>
                </a:lnTo>
                <a:lnTo>
                  <a:pt x="1185160" y="1185159"/>
                </a:lnTo>
                <a:lnTo>
                  <a:pt x="0" y="118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222670" y="4843276"/>
            <a:ext cx="1130061" cy="1130061"/>
          </a:xfrm>
          <a:custGeom>
            <a:avLst/>
            <a:gdLst/>
            <a:ahLst/>
            <a:cxnLst/>
            <a:rect r="r" b="b" t="t" l="l"/>
            <a:pathLst>
              <a:path h="1130061" w="1130061">
                <a:moveTo>
                  <a:pt x="0" y="0"/>
                </a:moveTo>
                <a:lnTo>
                  <a:pt x="1130060" y="0"/>
                </a:lnTo>
                <a:lnTo>
                  <a:pt x="1130060" y="1130060"/>
                </a:lnTo>
                <a:lnTo>
                  <a:pt x="0" y="1130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40237" y="6589955"/>
            <a:ext cx="427521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Sucsess is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Cyclical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Highs &amp; Lows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91812" y="6589955"/>
            <a:ext cx="4275212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Document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Everything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Commit History Isn’t Enough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22361439" cy="114575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2361439" cy="11457575"/>
              <a:chOff x="0" y="0"/>
              <a:chExt cx="4417074" cy="22632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17075" cy="2263225"/>
              </a:xfrm>
              <a:custGeom>
                <a:avLst/>
                <a:gdLst/>
                <a:ahLst/>
                <a:cxnLst/>
                <a:rect r="r" b="b" t="t" l="l"/>
                <a:pathLst>
                  <a:path h="2263225" w="4417075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17074" cy="2310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98199" y="655156"/>
              <a:ext cx="20876442" cy="10144752"/>
              <a:chOff x="0" y="0"/>
              <a:chExt cx="4123742" cy="20039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23742" cy="2003902"/>
              </a:xfrm>
              <a:custGeom>
                <a:avLst/>
                <a:gdLst/>
                <a:ahLst/>
                <a:cxnLst/>
                <a:rect r="r" b="b" t="t" l="l"/>
                <a:pathLst>
                  <a:path h="2003902" w="4123742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1CBE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123742" cy="2051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7883969" y="3606991"/>
            <a:ext cx="2614604" cy="2614604"/>
          </a:xfrm>
          <a:custGeom>
            <a:avLst/>
            <a:gdLst/>
            <a:ahLst/>
            <a:cxnLst/>
            <a:rect r="r" b="b" t="t" l="l"/>
            <a:pathLst>
              <a:path h="2614604" w="2614604">
                <a:moveTo>
                  <a:pt x="0" y="0"/>
                </a:moveTo>
                <a:lnTo>
                  <a:pt x="2614604" y="0"/>
                </a:lnTo>
                <a:lnTo>
                  <a:pt x="2614604" y="2614604"/>
                </a:lnTo>
                <a:lnTo>
                  <a:pt x="0" y="261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24278" y="3606991"/>
            <a:ext cx="2678489" cy="2678489"/>
          </a:xfrm>
          <a:custGeom>
            <a:avLst/>
            <a:gdLst/>
            <a:ahLst/>
            <a:cxnLst/>
            <a:rect r="r" b="b" t="t" l="l"/>
            <a:pathLst>
              <a:path h="2678489" w="2678489">
                <a:moveTo>
                  <a:pt x="0" y="0"/>
                </a:moveTo>
                <a:lnTo>
                  <a:pt x="2678489" y="0"/>
                </a:lnTo>
                <a:lnTo>
                  <a:pt x="2678489" y="2678489"/>
                </a:lnTo>
                <a:lnTo>
                  <a:pt x="0" y="2678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79775" y="3575049"/>
            <a:ext cx="2678489" cy="2678489"/>
          </a:xfrm>
          <a:custGeom>
            <a:avLst/>
            <a:gdLst/>
            <a:ahLst/>
            <a:cxnLst/>
            <a:rect r="r" b="b" t="t" l="l"/>
            <a:pathLst>
              <a:path h="2678489" w="2678489">
                <a:moveTo>
                  <a:pt x="0" y="0"/>
                </a:moveTo>
                <a:lnTo>
                  <a:pt x="2678489" y="0"/>
                </a:lnTo>
                <a:lnTo>
                  <a:pt x="2678489" y="2678488"/>
                </a:lnTo>
                <a:lnTo>
                  <a:pt x="0" y="267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90963" y="6605962"/>
            <a:ext cx="330607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Implications for Human Robot Interaction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65983" y="6605962"/>
            <a:ext cx="330607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Gesture Control</a:t>
            </a:r>
          </a:p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Of Robot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6284" y="6605962"/>
            <a:ext cx="379447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Relative Sucsess Given Challenges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9826" y="1920206"/>
            <a:ext cx="960834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293">
                <a:solidFill>
                  <a:srgbClr val="FFFFFF"/>
                </a:solidFill>
                <a:latin typeface="Archivo Black"/>
              </a:rPr>
              <a:t>Recap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927" y="1028700"/>
            <a:ext cx="15965373" cy="8130795"/>
            <a:chOff x="0" y="0"/>
            <a:chExt cx="4204872" cy="214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872" cy="2141444"/>
            </a:xfrm>
            <a:custGeom>
              <a:avLst/>
              <a:gdLst/>
              <a:ahLst/>
              <a:cxnLst/>
              <a:rect r="r" b="b" t="t" l="l"/>
              <a:pathLst>
                <a:path h="2141444" w="4204872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04872" cy="2189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1513" r="0" b="11513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850362" y="3652894"/>
            <a:ext cx="372199" cy="255887"/>
          </a:xfrm>
          <a:custGeom>
            <a:avLst/>
            <a:gdLst/>
            <a:ahLst/>
            <a:cxnLst/>
            <a:rect r="r" b="b" t="t" l="l"/>
            <a:pathLst>
              <a:path h="255887" w="372199">
                <a:moveTo>
                  <a:pt x="0" y="0"/>
                </a:moveTo>
                <a:lnTo>
                  <a:pt x="372198" y="0"/>
                </a:lnTo>
                <a:lnTo>
                  <a:pt x="372198" y="255886"/>
                </a:lnTo>
                <a:lnTo>
                  <a:pt x="0" y="25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23357" y="4338854"/>
            <a:ext cx="412886" cy="412886"/>
          </a:xfrm>
          <a:custGeom>
            <a:avLst/>
            <a:gdLst/>
            <a:ahLst/>
            <a:cxnLst/>
            <a:rect r="r" b="b" t="t" l="l"/>
            <a:pathLst>
              <a:path h="412886" w="412886">
                <a:moveTo>
                  <a:pt x="0" y="0"/>
                </a:moveTo>
                <a:lnTo>
                  <a:pt x="412887" y="0"/>
                </a:lnTo>
                <a:lnTo>
                  <a:pt x="412887" y="412886"/>
                </a:lnTo>
                <a:lnTo>
                  <a:pt x="0" y="41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23357" y="2002891"/>
            <a:ext cx="66701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0447" y="3543966"/>
            <a:ext cx="489295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whueffed@seattleu.edu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3787" y="4318635"/>
            <a:ext cx="535053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https://github.com/WillemHueffed/SU_Robotics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1454873"/>
            <a:ext cx="7637836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Archivo Black"/>
              </a:rPr>
              <a:t>Imagine A </a:t>
            </a:r>
          </a:p>
          <a:p>
            <a:pPr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Archivo Black"/>
              </a:rPr>
              <a:t>World Where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175" y="3694488"/>
            <a:ext cx="5515469" cy="512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</a:rPr>
              <a:t>Robots are part of our daily life</a:t>
            </a:r>
          </a:p>
          <a:p>
            <a:pPr>
              <a:lnSpc>
                <a:spcPts val="4550"/>
              </a:lnSpc>
            </a:pP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</a:rPr>
              <a:t>We could give them verbal instructions</a:t>
            </a:r>
          </a:p>
          <a:p>
            <a:pPr>
              <a:lnSpc>
                <a:spcPts val="4550"/>
              </a:lnSpc>
            </a:pP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</a:rPr>
              <a:t>What about people who are speech imparied?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322316" y="7469307"/>
            <a:ext cx="2101386" cy="1113735"/>
          </a:xfrm>
          <a:custGeom>
            <a:avLst/>
            <a:gdLst/>
            <a:ahLst/>
            <a:cxnLst/>
            <a:rect r="r" b="b" t="t" l="l"/>
            <a:pathLst>
              <a:path h="1113735" w="2101386">
                <a:moveTo>
                  <a:pt x="0" y="0"/>
                </a:moveTo>
                <a:lnTo>
                  <a:pt x="2101387" y="0"/>
                </a:lnTo>
                <a:lnTo>
                  <a:pt x="2101387" y="1113735"/>
                </a:lnTo>
                <a:lnTo>
                  <a:pt x="0" y="1113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49156" y="0"/>
            <a:ext cx="7638844" cy="10287000"/>
          </a:xfrm>
          <a:custGeom>
            <a:avLst/>
            <a:gdLst/>
            <a:ahLst/>
            <a:cxnLst/>
            <a:rect r="r" b="b" t="t" l="l"/>
            <a:pathLst>
              <a:path h="10287000" w="7638844">
                <a:moveTo>
                  <a:pt x="0" y="0"/>
                </a:moveTo>
                <a:lnTo>
                  <a:pt x="7638844" y="0"/>
                </a:lnTo>
                <a:lnTo>
                  <a:pt x="76388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25" t="0" r="-438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8275" y="1526171"/>
            <a:ext cx="894114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1600" y="3922588"/>
            <a:ext cx="387075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Hand Gesture Control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83994" y="3922588"/>
            <a:ext cx="403275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Camera 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1600" y="6915785"/>
            <a:ext cx="3870752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Gesture Classifier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3994" y="6915785"/>
            <a:ext cx="403275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The Robotic Arm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1600" y="5000350"/>
            <a:ext cx="387075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Sign Language for Robots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3994" y="4604145"/>
            <a:ext cx="387075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The robot needs eyes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1600" y="7597341"/>
            <a:ext cx="3980117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The vocabulary of the robot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3994" y="7597341"/>
            <a:ext cx="3980117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Its what gets stuff done!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22361439" cy="114575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2361439" cy="11457575"/>
              <a:chOff x="0" y="0"/>
              <a:chExt cx="4417074" cy="22632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17075" cy="2263225"/>
              </a:xfrm>
              <a:custGeom>
                <a:avLst/>
                <a:gdLst/>
                <a:ahLst/>
                <a:cxnLst/>
                <a:rect r="r" b="b" t="t" l="l"/>
                <a:pathLst>
                  <a:path h="2263225" w="4417075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17074" cy="2310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98199" y="655156"/>
              <a:ext cx="20876442" cy="10144752"/>
              <a:chOff x="0" y="0"/>
              <a:chExt cx="4123742" cy="20039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23742" cy="2003902"/>
              </a:xfrm>
              <a:custGeom>
                <a:avLst/>
                <a:gdLst/>
                <a:ahLst/>
                <a:cxnLst/>
                <a:rect r="r" b="b" t="t" l="l"/>
                <a:pathLst>
                  <a:path h="2003902" w="4123742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1CBE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123742" cy="2051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554067" y="4782053"/>
            <a:ext cx="4289018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RealSense SDK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MediaPipe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Trossen ROS2 Packages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24198" y="4532165"/>
            <a:ext cx="4441543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Ubuntu 20.04 LTS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ROS2 Galactic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Git + GitHub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Python 3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Semi-Bold"/>
              </a:rPr>
              <a:t>C++</a:t>
            </a:r>
          </a:p>
          <a:p>
            <a:pPr>
              <a:lnSpc>
                <a:spcPts val="3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339826" y="1920206"/>
            <a:ext cx="960834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293">
                <a:solidFill>
                  <a:srgbClr val="FFFFFF"/>
                </a:solidFill>
                <a:latin typeface="Archivo Black"/>
              </a:rPr>
              <a:t>Dependencies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373659" y="3123653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41991" y="312371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-1105599" y="3104537"/>
            <a:ext cx="96083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 spc="-176">
                <a:solidFill>
                  <a:srgbClr val="FFFFFF"/>
                </a:solidFill>
                <a:latin typeface="Archivo Black"/>
              </a:rPr>
              <a:t>Packages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40795" y="3104537"/>
            <a:ext cx="96083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 spc="-176">
                <a:solidFill>
                  <a:srgbClr val="FFFFFF"/>
                </a:solidFill>
                <a:latin typeface="Archivo Black"/>
              </a:rPr>
              <a:t>Software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61041" y="4546787"/>
            <a:ext cx="444154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Bold"/>
              </a:rPr>
              <a:t>Locobot WX250s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71CBEF"/>
                </a:solidFill>
                <a:latin typeface="Open Sauce Bold"/>
              </a:rPr>
              <a:t>Intel D435 RGBD</a:t>
            </a:r>
          </a:p>
          <a:p>
            <a:pPr>
              <a:lnSpc>
                <a:spcPts val="38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277638" y="3104669"/>
            <a:ext cx="96083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 spc="-176">
                <a:solidFill>
                  <a:srgbClr val="FFFFFF"/>
                </a:solidFill>
                <a:latin typeface="Archivo Black"/>
              </a:rPr>
              <a:t>Hardware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722656" cy="8229600"/>
            <a:chOff x="0" y="0"/>
            <a:chExt cx="4404321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43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04321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04321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3434" y="3384682"/>
            <a:ext cx="16230600" cy="4551897"/>
          </a:xfrm>
          <a:custGeom>
            <a:avLst/>
            <a:gdLst/>
            <a:ahLst/>
            <a:cxnLst/>
            <a:rect r="r" b="b" t="t" l="l"/>
            <a:pathLst>
              <a:path h="4551897" w="16230600">
                <a:moveTo>
                  <a:pt x="0" y="0"/>
                </a:moveTo>
                <a:lnTo>
                  <a:pt x="16230600" y="0"/>
                </a:lnTo>
                <a:lnTo>
                  <a:pt x="16230600" y="4551897"/>
                </a:lnTo>
                <a:lnTo>
                  <a:pt x="0" y="4551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80394" y="1331669"/>
            <a:ext cx="1279091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rchivo Black"/>
              </a:rPr>
              <a:t>Software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1165279"/>
            <a:ext cx="16771079" cy="8593182"/>
            <a:chOff x="0" y="0"/>
            <a:chExt cx="22361439" cy="114575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2361439" cy="11457575"/>
              <a:chOff x="0" y="0"/>
              <a:chExt cx="4417074" cy="22632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17075" cy="2263225"/>
              </a:xfrm>
              <a:custGeom>
                <a:avLst/>
                <a:gdLst/>
                <a:ahLst/>
                <a:cxnLst/>
                <a:rect r="r" b="b" t="t" l="l"/>
                <a:pathLst>
                  <a:path h="2263225" w="4417075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17074" cy="2310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98199" y="655156"/>
              <a:ext cx="20876442" cy="10144752"/>
              <a:chOff x="0" y="0"/>
              <a:chExt cx="4123742" cy="20039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23742" cy="2003902"/>
              </a:xfrm>
              <a:custGeom>
                <a:avLst/>
                <a:gdLst/>
                <a:ahLst/>
                <a:cxnLst/>
                <a:rect r="r" b="b" t="t" l="l"/>
                <a:pathLst>
                  <a:path h="2003902" w="4123742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1CBE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123742" cy="20515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339826" y="1920206"/>
            <a:ext cx="960834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293">
                <a:solidFill>
                  <a:srgbClr val="FFFFFF"/>
                </a:solidFill>
                <a:latin typeface="Archivo Black"/>
              </a:rPr>
              <a:t>Nodes &amp; Scripts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50570" y="3575049"/>
            <a:ext cx="3518801" cy="1419965"/>
            <a:chOff x="0" y="0"/>
            <a:chExt cx="4691734" cy="189328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16282" y="0"/>
              <a:ext cx="447545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/camera_feed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09341"/>
              <a:ext cx="4691734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Wraps the RealSense Camera SDK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96417" y="3575049"/>
            <a:ext cx="3518801" cy="1419965"/>
            <a:chOff x="0" y="0"/>
            <a:chExt cx="4691734" cy="189328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16282" y="0"/>
              <a:ext cx="447545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/video_display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09341"/>
              <a:ext cx="4691734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Displays Video Via OpenCV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79120" y="5964493"/>
            <a:ext cx="4569534" cy="1000865"/>
            <a:chOff x="0" y="0"/>
            <a:chExt cx="6092712" cy="133448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80865" y="0"/>
              <a:ext cx="581184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/gesture_recognizer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09341"/>
              <a:ext cx="60927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Hand Gesture Recognition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71051" y="5964493"/>
            <a:ext cx="4569534" cy="1000865"/>
            <a:chOff x="0" y="0"/>
            <a:chExt cx="6092712" cy="133448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280865" y="0"/>
              <a:ext cx="581184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/command_translator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09341"/>
              <a:ext cx="60927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Gesture -&gt; Pose Command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107644" y="3575049"/>
            <a:ext cx="3959431" cy="1419965"/>
            <a:chOff x="0" y="0"/>
            <a:chExt cx="5279241" cy="189328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243365" y="0"/>
              <a:ext cx="503587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/socket_publisher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09341"/>
              <a:ext cx="527924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Pose Command -&gt; Python API via Socket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64460" y="5964493"/>
            <a:ext cx="4993216" cy="1000865"/>
            <a:chOff x="0" y="0"/>
            <a:chExt cx="6657622" cy="1334486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306907" y="0"/>
              <a:ext cx="63507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command_executor.py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09341"/>
              <a:ext cx="665762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Runs Trossen Python API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71051" y="7692993"/>
            <a:ext cx="4569534" cy="1000865"/>
            <a:chOff x="0" y="0"/>
            <a:chExt cx="6092712" cy="1334486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280865" y="0"/>
              <a:ext cx="581184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1CBEF"/>
                  </a:solidFill>
                  <a:latin typeface="Open Sauce Semi-Bold"/>
                </a:rPr>
                <a:t>/xs_sdk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09341"/>
              <a:ext cx="60927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Trossen’s Servo Control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644" y="205912"/>
            <a:ext cx="16722656" cy="9653174"/>
            <a:chOff x="0" y="0"/>
            <a:chExt cx="4404321" cy="254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4321" cy="2542400"/>
            </a:xfrm>
            <a:custGeom>
              <a:avLst/>
              <a:gdLst/>
              <a:ahLst/>
              <a:cxnLst/>
              <a:rect r="r" b="b" t="t" l="l"/>
              <a:pathLst>
                <a:path h="2542400" w="4404321">
                  <a:moveTo>
                    <a:pt x="0" y="0"/>
                  </a:moveTo>
                  <a:lnTo>
                    <a:pt x="4404321" y="0"/>
                  </a:lnTo>
                  <a:lnTo>
                    <a:pt x="4404321" y="2542400"/>
                  </a:lnTo>
                  <a:lnTo>
                    <a:pt x="0" y="254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04321" cy="2590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386882" y="776178"/>
            <a:ext cx="15079330" cy="84821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927" y="1028700"/>
            <a:ext cx="15965373" cy="8130795"/>
            <a:chOff x="0" y="0"/>
            <a:chExt cx="4204872" cy="214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872" cy="2141444"/>
            </a:xfrm>
            <a:custGeom>
              <a:avLst/>
              <a:gdLst/>
              <a:ahLst/>
              <a:cxnLst/>
              <a:rect r="r" b="b" t="t" l="l"/>
              <a:pathLst>
                <a:path h="2141444" w="4204872">
                  <a:moveTo>
                    <a:pt x="0" y="0"/>
                  </a:moveTo>
                  <a:lnTo>
                    <a:pt x="4204872" y="0"/>
                  </a:lnTo>
                  <a:lnTo>
                    <a:pt x="4204872" y="2141444"/>
                  </a:lnTo>
                  <a:lnTo>
                    <a:pt x="0" y="2141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04872" cy="2189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2298281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9" y="0"/>
                </a:lnTo>
                <a:lnTo>
                  <a:pt x="8198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216725"/>
            <a:ext cx="9070275" cy="9070275"/>
          </a:xfrm>
          <a:custGeom>
            <a:avLst/>
            <a:gdLst/>
            <a:ahLst/>
            <a:cxnLst/>
            <a:rect r="r" b="b" t="t" l="l"/>
            <a:pathLst>
              <a:path h="9070275" w="9070275">
                <a:moveTo>
                  <a:pt x="0" y="0"/>
                </a:moveTo>
                <a:lnTo>
                  <a:pt x="9070275" y="0"/>
                </a:lnTo>
                <a:lnTo>
                  <a:pt x="9070275" y="9070275"/>
                </a:lnTo>
                <a:lnTo>
                  <a:pt x="0" y="9070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86681" y="1302445"/>
            <a:ext cx="763783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6681" y="3170419"/>
            <a:ext cx="5515469" cy="455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Networking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Mobile Hotspot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MoveIt Interface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I’m still confused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Trossen’s Python API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Bugged</a:t>
            </a:r>
          </a:p>
          <a:p>
            <a:pPr marL="1511301" indent="-503767" lvl="2">
              <a:lnSpc>
                <a:spcPts val="4550"/>
              </a:lnSpc>
              <a:buFont typeface="Arial"/>
              <a:buChar char="⚬"/>
            </a:pPr>
            <a:r>
              <a:rPr lang="en-US" sz="3500">
                <a:solidFill>
                  <a:srgbClr val="2D5B8F"/>
                </a:solidFill>
                <a:latin typeface="Open Sauce"/>
              </a:rPr>
              <a:t>Runtime Error</a:t>
            </a:r>
          </a:p>
          <a:p>
            <a:pPr>
              <a:lnSpc>
                <a:spcPts val="455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927529" y="7851771"/>
            <a:ext cx="2101386" cy="1113735"/>
          </a:xfrm>
          <a:custGeom>
            <a:avLst/>
            <a:gdLst/>
            <a:ahLst/>
            <a:cxnLst/>
            <a:rect r="r" b="b" t="t" l="l"/>
            <a:pathLst>
              <a:path h="1113735" w="2101386">
                <a:moveTo>
                  <a:pt x="0" y="0"/>
                </a:moveTo>
                <a:lnTo>
                  <a:pt x="2101386" y="0"/>
                </a:lnTo>
                <a:lnTo>
                  <a:pt x="2101386" y="1113734"/>
                </a:lnTo>
                <a:lnTo>
                  <a:pt x="0" y="111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89422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44368" y="1127791"/>
            <a:ext cx="9159209" cy="9159209"/>
          </a:xfrm>
          <a:custGeom>
            <a:avLst/>
            <a:gdLst/>
            <a:ahLst/>
            <a:cxnLst/>
            <a:rect r="r" b="b" t="t" l="l"/>
            <a:pathLst>
              <a:path h="9159209" w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6497" y="1241980"/>
            <a:ext cx="763783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chivo Black"/>
              </a:rPr>
              <a:t>Lessons Learned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497" y="3994150"/>
            <a:ext cx="6464518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Grit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Persistance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71CBEF"/>
                </a:solidFill>
                <a:latin typeface="Open Sauce"/>
              </a:rPr>
              <a:t>Dealing with Hardware</a:t>
            </a:r>
          </a:p>
          <a:p>
            <a:pPr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DAF-sXCFaoA</dc:identifier>
  <dcterms:modified xsi:type="dcterms:W3CDTF">2011-08-01T06:04:30Z</dcterms:modified>
  <cp:revision>1</cp:revision>
  <dc:title>Robotics EOQ Presentation</dc:title>
</cp:coreProperties>
</file>